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6" r:id="rId3"/>
    <p:sldId id="273" r:id="rId4"/>
    <p:sldId id="274" r:id="rId5"/>
    <p:sldId id="286" r:id="rId6"/>
    <p:sldId id="287" r:id="rId7"/>
    <p:sldId id="289" r:id="rId8"/>
    <p:sldId id="290" r:id="rId9"/>
    <p:sldId id="288" r:id="rId10"/>
    <p:sldId id="291" r:id="rId11"/>
    <p:sldId id="292" r:id="rId12"/>
    <p:sldId id="293" r:id="rId13"/>
    <p:sldId id="294" r:id="rId14"/>
    <p:sldId id="295" r:id="rId15"/>
    <p:sldId id="296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2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14400C-9ED8-420E-9E49-1A21AB1C8CDB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094B9B9-91B9-4E3C-ACA1-F72590E5221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11200" y="4419600"/>
            <a:ext cx="1066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/>
              <a:t>Corso di</a:t>
            </a:r>
            <a:r>
              <a:rPr lang="it-IT" sz="2800" dirty="0"/>
              <a:t> </a:t>
            </a:r>
            <a:r>
              <a:rPr lang="it-IT" sz="3200" b="1" i="1" dirty="0">
                <a:solidFill>
                  <a:srgbClr val="FF3300"/>
                </a:solidFill>
              </a:rPr>
              <a:t>Bilancio e Fiscalità di impresa</a:t>
            </a:r>
          </a:p>
          <a:p>
            <a:pPr algn="ctr"/>
            <a:endParaRPr lang="it-IT" sz="2800" b="1" i="1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32885" y="2209800"/>
            <a:ext cx="1115271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202" tIns="42103" rIns="84202" bIns="42103" anchor="b"/>
          <a:lstStyle/>
          <a:p>
            <a:pPr algn="ctr" defTabSz="952500"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/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/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/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/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/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/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</a:br>
            <a:r>
              <a:rPr lang="it-IT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Università degli studi della Basilicata  </a:t>
            </a: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/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/>
            </a:r>
            <a:b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</a:br>
            <a:r>
              <a:rPr lang="it-IT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Dipartimento di Matematica Informatica ed Economia</a:t>
            </a:r>
            <a:endParaRPr lang="it-IT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Adeguamento valore rimanenze iniziali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350076"/>
              </p:ext>
            </p:extLst>
          </p:nvPr>
        </p:nvGraphicFramePr>
        <p:xfrm>
          <a:off x="506186" y="1714501"/>
          <a:ext cx="10997292" cy="170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0742">
                  <a:extLst>
                    <a:ext uri="{9D8B030D-6E8A-4147-A177-3AD203B41FA5}">
                      <a16:colId xmlns:a16="http://schemas.microsoft.com/office/drawing/2014/main" val="3244914845"/>
                    </a:ext>
                  </a:extLst>
                </a:gridCol>
                <a:gridCol w="2716977">
                  <a:extLst>
                    <a:ext uri="{9D8B030D-6E8A-4147-A177-3AD203B41FA5}">
                      <a16:colId xmlns:a16="http://schemas.microsoft.com/office/drawing/2014/main" val="1792952942"/>
                    </a:ext>
                  </a:extLst>
                </a:gridCol>
                <a:gridCol w="2415092">
                  <a:extLst>
                    <a:ext uri="{9D8B030D-6E8A-4147-A177-3AD203B41FA5}">
                      <a16:colId xmlns:a16="http://schemas.microsoft.com/office/drawing/2014/main" val="2861891765"/>
                    </a:ext>
                  </a:extLst>
                </a:gridCol>
                <a:gridCol w="1337567">
                  <a:extLst>
                    <a:ext uri="{9D8B030D-6E8A-4147-A177-3AD203B41FA5}">
                      <a16:colId xmlns:a16="http://schemas.microsoft.com/office/drawing/2014/main" val="373870324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697109051"/>
                    </a:ext>
                  </a:extLst>
                </a:gridCol>
              </a:tblGrid>
              <a:tr h="567652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Per adeguare il valore iniziale delle rimanenze iniziali </a:t>
                      </a:r>
                      <a:r>
                        <a:rPr lang="it-IT" sz="2400" u="none" strike="noStrike" dirty="0">
                          <a:effectLst/>
                        </a:rPr>
                        <a:t>al nuovo criterio sempre all'1/1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43725"/>
                  </a:ext>
                </a:extLst>
              </a:tr>
              <a:tr h="5676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variazione rimanenza prodotti (o rimanenze iniziali)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6875299"/>
                  </a:ext>
                </a:extLst>
              </a:tr>
              <a:tr h="56765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????????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372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8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Adeguamento valore rimanenze iniziali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750371"/>
              </p:ext>
            </p:extLst>
          </p:nvPr>
        </p:nvGraphicFramePr>
        <p:xfrm>
          <a:off x="506186" y="1714501"/>
          <a:ext cx="10997292" cy="170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0742">
                  <a:extLst>
                    <a:ext uri="{9D8B030D-6E8A-4147-A177-3AD203B41FA5}">
                      <a16:colId xmlns:a16="http://schemas.microsoft.com/office/drawing/2014/main" val="3244914845"/>
                    </a:ext>
                  </a:extLst>
                </a:gridCol>
                <a:gridCol w="2716977">
                  <a:extLst>
                    <a:ext uri="{9D8B030D-6E8A-4147-A177-3AD203B41FA5}">
                      <a16:colId xmlns:a16="http://schemas.microsoft.com/office/drawing/2014/main" val="1792952942"/>
                    </a:ext>
                  </a:extLst>
                </a:gridCol>
                <a:gridCol w="2415092">
                  <a:extLst>
                    <a:ext uri="{9D8B030D-6E8A-4147-A177-3AD203B41FA5}">
                      <a16:colId xmlns:a16="http://schemas.microsoft.com/office/drawing/2014/main" val="2861891765"/>
                    </a:ext>
                  </a:extLst>
                </a:gridCol>
                <a:gridCol w="1337567">
                  <a:extLst>
                    <a:ext uri="{9D8B030D-6E8A-4147-A177-3AD203B41FA5}">
                      <a16:colId xmlns:a16="http://schemas.microsoft.com/office/drawing/2014/main" val="373870324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697109051"/>
                    </a:ext>
                  </a:extLst>
                </a:gridCol>
              </a:tblGrid>
              <a:tr h="567652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Per adeguare il valore iniziale delle rimanenze iniziali </a:t>
                      </a:r>
                      <a:r>
                        <a:rPr lang="it-IT" sz="2400" u="none" strike="noStrike" dirty="0">
                          <a:effectLst/>
                        </a:rPr>
                        <a:t>al nuovo criterio sempre all'1/1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43725"/>
                  </a:ext>
                </a:extLst>
              </a:tr>
              <a:tr h="5676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variazione rimanenza prodotti (o rimanenze iniziali)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6875299"/>
                  </a:ext>
                </a:extLst>
              </a:tr>
              <a:tr h="56765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?????????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372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2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Adeguamento valore rimanenze iniziali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787706"/>
              </p:ext>
            </p:extLst>
          </p:nvPr>
        </p:nvGraphicFramePr>
        <p:xfrm>
          <a:off x="506186" y="1714501"/>
          <a:ext cx="10997292" cy="170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0742">
                  <a:extLst>
                    <a:ext uri="{9D8B030D-6E8A-4147-A177-3AD203B41FA5}">
                      <a16:colId xmlns:a16="http://schemas.microsoft.com/office/drawing/2014/main" val="3244914845"/>
                    </a:ext>
                  </a:extLst>
                </a:gridCol>
                <a:gridCol w="2716977">
                  <a:extLst>
                    <a:ext uri="{9D8B030D-6E8A-4147-A177-3AD203B41FA5}">
                      <a16:colId xmlns:a16="http://schemas.microsoft.com/office/drawing/2014/main" val="1792952942"/>
                    </a:ext>
                  </a:extLst>
                </a:gridCol>
                <a:gridCol w="2415092">
                  <a:extLst>
                    <a:ext uri="{9D8B030D-6E8A-4147-A177-3AD203B41FA5}">
                      <a16:colId xmlns:a16="http://schemas.microsoft.com/office/drawing/2014/main" val="2861891765"/>
                    </a:ext>
                  </a:extLst>
                </a:gridCol>
                <a:gridCol w="1337567">
                  <a:extLst>
                    <a:ext uri="{9D8B030D-6E8A-4147-A177-3AD203B41FA5}">
                      <a16:colId xmlns:a16="http://schemas.microsoft.com/office/drawing/2014/main" val="373870324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697109051"/>
                    </a:ext>
                  </a:extLst>
                </a:gridCol>
              </a:tblGrid>
              <a:tr h="567652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Per adeguare il valore iniziale delle rimanenze iniziali </a:t>
                      </a:r>
                      <a:r>
                        <a:rPr lang="it-IT" sz="2400" u="none" strike="noStrike" dirty="0">
                          <a:effectLst/>
                        </a:rPr>
                        <a:t>al nuovo criterio sempre all'1/1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43725"/>
                  </a:ext>
                </a:extLst>
              </a:tr>
              <a:tr h="5676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variazione rimanenza prodotti (o rimanenze iniziali)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6875299"/>
                  </a:ext>
                </a:extLst>
              </a:tr>
              <a:tr h="56765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Riserve di utili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372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Scritture finali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384212"/>
              </p:ext>
            </p:extLst>
          </p:nvPr>
        </p:nvGraphicFramePr>
        <p:xfrm>
          <a:off x="506186" y="1714501"/>
          <a:ext cx="10997292" cy="170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0742">
                  <a:extLst>
                    <a:ext uri="{9D8B030D-6E8A-4147-A177-3AD203B41FA5}">
                      <a16:colId xmlns:a16="http://schemas.microsoft.com/office/drawing/2014/main" val="3244914845"/>
                    </a:ext>
                  </a:extLst>
                </a:gridCol>
                <a:gridCol w="2716977">
                  <a:extLst>
                    <a:ext uri="{9D8B030D-6E8A-4147-A177-3AD203B41FA5}">
                      <a16:colId xmlns:a16="http://schemas.microsoft.com/office/drawing/2014/main" val="1792952942"/>
                    </a:ext>
                  </a:extLst>
                </a:gridCol>
                <a:gridCol w="2415092">
                  <a:extLst>
                    <a:ext uri="{9D8B030D-6E8A-4147-A177-3AD203B41FA5}">
                      <a16:colId xmlns:a16="http://schemas.microsoft.com/office/drawing/2014/main" val="2861891765"/>
                    </a:ext>
                  </a:extLst>
                </a:gridCol>
                <a:gridCol w="1337567">
                  <a:extLst>
                    <a:ext uri="{9D8B030D-6E8A-4147-A177-3AD203B41FA5}">
                      <a16:colId xmlns:a16="http://schemas.microsoft.com/office/drawing/2014/main" val="3738703249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697109051"/>
                    </a:ext>
                  </a:extLst>
                </a:gridCol>
              </a:tblGrid>
              <a:tr h="567652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Valutazione finale delle rimanenze con il nuovo criterio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43725"/>
                  </a:ext>
                </a:extLst>
              </a:tr>
              <a:tr h="5676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variazione rimanenza prodotti (o rimanenze </a:t>
                      </a:r>
                      <a:r>
                        <a:rPr lang="it-IT" sz="2400" u="none" strike="noStrike" dirty="0" smtClean="0">
                          <a:effectLst/>
                        </a:rPr>
                        <a:t>finali)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6875299"/>
                  </a:ext>
                </a:extLst>
              </a:tr>
              <a:tr h="56765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372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5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Voci nel bilancio finale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5292007"/>
          </a:xfrm>
        </p:spPr>
        <p:txBody>
          <a:bodyPr>
            <a:normAutofit/>
          </a:bodyPr>
          <a:lstStyle/>
          <a:p>
            <a:r>
              <a:rPr lang="it-IT" sz="3600" dirty="0" smtClean="0"/>
              <a:t>Nello Stato Patrimoniale, in attivo avremo:</a:t>
            </a:r>
          </a:p>
          <a:p>
            <a:r>
              <a:rPr lang="it-IT" sz="3600" dirty="0" smtClean="0"/>
              <a:t>Prodotti 470</a:t>
            </a:r>
          </a:p>
          <a:p>
            <a:endParaRPr lang="it-IT" sz="3600" dirty="0"/>
          </a:p>
          <a:p>
            <a:r>
              <a:rPr lang="it-IT" sz="3600" dirty="0" smtClean="0"/>
              <a:t>Nel Conto Economico alla voce A.3</a:t>
            </a:r>
          </a:p>
          <a:p>
            <a:r>
              <a:rPr lang="it-IT" sz="3600" dirty="0"/>
              <a:t>Variazione rimanenze</a:t>
            </a:r>
            <a:r>
              <a:rPr lang="it-IT" sz="3600" dirty="0" smtClean="0"/>
              <a:t>: 120</a:t>
            </a:r>
            <a:endParaRPr lang="it-IT" sz="3600" dirty="0"/>
          </a:p>
          <a:p>
            <a:endParaRPr lang="it-IT" sz="3600" dirty="0"/>
          </a:p>
          <a:p>
            <a:r>
              <a:rPr lang="it-IT" sz="2400" b="0" dirty="0"/>
              <a:t>La somma algebrica di +120 </a:t>
            </a:r>
            <a:r>
              <a:rPr lang="it-IT" sz="2400" b="0" dirty="0" smtClean="0"/>
              <a:t>variazione rimanenze </a:t>
            </a:r>
            <a:r>
              <a:rPr lang="it-IT" sz="2400" b="0" dirty="0"/>
              <a:t>e -50 l'effetto iniziale avremmo +70 ossia la differenza tra rimanenze finali nuovo </a:t>
            </a:r>
            <a:r>
              <a:rPr lang="it-IT" sz="2400" b="0" dirty="0" smtClean="0"/>
              <a:t>criterio </a:t>
            </a:r>
            <a:r>
              <a:rPr lang="it-IT" sz="2400" b="0" dirty="0"/>
              <a:t>e rimanenze iniziali vecchio criterio (470-400)</a:t>
            </a:r>
            <a:r>
              <a:rPr lang="it-IT" sz="2400" dirty="0"/>
              <a:t> </a:t>
            </a:r>
            <a:endParaRPr lang="it-IT" sz="2400" dirty="0" smtClean="0"/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54402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NELLA NOTA INTEGRATIVA INDICATO TUTTO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076137"/>
            <a:ext cx="10027920" cy="5430800"/>
          </a:xfrm>
        </p:spPr>
        <p:txBody>
          <a:bodyPr>
            <a:normAutofit lnSpcReduction="10000"/>
          </a:bodyPr>
          <a:lstStyle/>
          <a:p>
            <a:r>
              <a:rPr lang="it-IT" sz="3600" dirty="0"/>
              <a:t>il valore delle rimanenze in applicazione del nuovo criterio vale 470 nello Stato </a:t>
            </a:r>
            <a:r>
              <a:rPr lang="it-IT" sz="3600" dirty="0" smtClean="0"/>
              <a:t>Patrimoniale</a:t>
            </a:r>
          </a:p>
          <a:p>
            <a:r>
              <a:rPr lang="it-IT" sz="3600" dirty="0"/>
              <a:t>la variazione nel conto economico sarà di 120 (in applicazione del nuovo criterio)</a:t>
            </a:r>
          </a:p>
          <a:p>
            <a:r>
              <a:rPr lang="it-IT" sz="3600" dirty="0"/>
              <a:t>il patrimonio netto iniziale sarà ridotto di -50 i applicazione dell'aggiornamento del valore iniziale delle </a:t>
            </a:r>
            <a:r>
              <a:rPr lang="it-IT" sz="3600" dirty="0" smtClean="0"/>
              <a:t>rimanenze</a:t>
            </a:r>
          </a:p>
          <a:p>
            <a:r>
              <a:rPr lang="it-IT" sz="3600" dirty="0"/>
              <a:t>l'effetto ordinario netto che il nuovo criterio ha determinato (-80). Tale valore è esplicativo, non </a:t>
            </a:r>
            <a:r>
              <a:rPr lang="it-IT" sz="3600" dirty="0" smtClean="0"/>
              <a:t>contabile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96670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04762" y="1024758"/>
            <a:ext cx="10290412" cy="1749973"/>
          </a:xfrm>
        </p:spPr>
        <p:txBody>
          <a:bodyPr/>
          <a:lstStyle/>
          <a:p>
            <a:pPr algn="ctr"/>
            <a:r>
              <a:rPr lang="it-IT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it-IT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uolo e postulati del bilancio di esercizio</a:t>
            </a:r>
            <a:endParaRPr lang="it-IT" sz="3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6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POSTULATI DI BILANCIO DELL’ ART. 2423 BIS</a:t>
            </a:r>
            <a:br>
              <a:rPr 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600" dirty="0" smtClean="0"/>
              <a:t>Il postulato della prudenza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 smtClean="0"/>
              <a:t>Il postulato della sostanza economica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 smtClean="0"/>
              <a:t>Il postulato della competenza economica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 smtClean="0"/>
              <a:t>I fatti intervenuti dopo la chiusura dell’esercizio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 smtClean="0"/>
              <a:t>La valutazione separata degli elementi eterogenei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 smtClean="0"/>
              <a:t>Cambiamenti di principi contabili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71585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89187" y="239636"/>
            <a:ext cx="11634951" cy="548640"/>
          </a:xfrm>
          <a:solidFill>
            <a:srgbClr val="FFFF00"/>
          </a:solidFill>
        </p:spPr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POSTULATI DEL BILANCIO DI ESERCIZIO SECONDO I PRINCIPI CONTABILI DELL’ OIC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3955" y="1116395"/>
            <a:ext cx="11073699" cy="3579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I Postulati ripresentati dall’OIC 11, rivisto nel 2018 sono i seguenti: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Prudenza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Prospettiva della continuità aziendale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Rappresentazione sostanziale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Competenza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Comparabilità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Costanza nei criteri di valutazione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Rilevanza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4588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89187" y="239636"/>
            <a:ext cx="11634951" cy="54864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ESERCITAZIONE</a:t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criteri di valutazione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1058" y="1149052"/>
            <a:ext cx="11073699" cy="3579849"/>
          </a:xfrm>
        </p:spPr>
        <p:txBody>
          <a:bodyPr>
            <a:noAutofit/>
          </a:bodyPr>
          <a:lstStyle/>
          <a:p>
            <a:pPr marL="0" indent="0"/>
            <a:r>
              <a:rPr lang="it-IT" sz="2400" dirty="0"/>
              <a:t>Fino al 2021 i costi indiretti industriali sono stati imputati ai prodotti in rimanenza in base al criterio ALFA </a:t>
            </a:r>
            <a:endParaRPr lang="it-IT" sz="2400" dirty="0" smtClean="0"/>
          </a:p>
          <a:p>
            <a:pPr marL="0" indent="0"/>
            <a:endParaRPr lang="it-IT" sz="2400" dirty="0"/>
          </a:p>
          <a:p>
            <a:pPr marL="0" indent="0"/>
            <a:r>
              <a:rPr lang="it-IT" sz="2400" dirty="0"/>
              <a:t>Sulla base del criterio ALFA le rimanenze iniziali 2022 erano valutate 400 mentre quelle finali sarebbero valutate 600</a:t>
            </a:r>
          </a:p>
          <a:p>
            <a:pPr marL="0" indent="0"/>
            <a:endParaRPr lang="it-IT" sz="2400" dirty="0" smtClean="0"/>
          </a:p>
          <a:p>
            <a:pPr marL="0" indent="0"/>
            <a:r>
              <a:rPr lang="it-IT" sz="2400" dirty="0"/>
              <a:t>Nel bilancio 2022 per adeguarci ai criteri della capogruppo decidiamo di utilizzare il criterio BETA</a:t>
            </a:r>
          </a:p>
          <a:p>
            <a:pPr marL="0" indent="0"/>
            <a:r>
              <a:rPr lang="it-IT" sz="2400" dirty="0"/>
              <a:t>In base a tale criterio le rimanenze iniziali valgono 350 quelle finali 470</a:t>
            </a:r>
          </a:p>
          <a:p>
            <a:pPr marL="0" indent="0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645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Tabella di riepilogo dei dati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329059"/>
              </p:ext>
            </p:extLst>
          </p:nvPr>
        </p:nvGraphicFramePr>
        <p:xfrm>
          <a:off x="865414" y="1004208"/>
          <a:ext cx="9451521" cy="4049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3716">
                  <a:extLst>
                    <a:ext uri="{9D8B030D-6E8A-4147-A177-3AD203B41FA5}">
                      <a16:colId xmlns:a16="http://schemas.microsoft.com/office/drawing/2014/main" val="2778783886"/>
                    </a:ext>
                  </a:extLst>
                </a:gridCol>
                <a:gridCol w="2631600">
                  <a:extLst>
                    <a:ext uri="{9D8B030D-6E8A-4147-A177-3AD203B41FA5}">
                      <a16:colId xmlns:a16="http://schemas.microsoft.com/office/drawing/2014/main" val="859020691"/>
                    </a:ext>
                  </a:extLst>
                </a:gridCol>
                <a:gridCol w="2335081">
                  <a:extLst>
                    <a:ext uri="{9D8B030D-6E8A-4147-A177-3AD203B41FA5}">
                      <a16:colId xmlns:a16="http://schemas.microsoft.com/office/drawing/2014/main" val="4132445066"/>
                    </a:ext>
                  </a:extLst>
                </a:gridCol>
                <a:gridCol w="1501124">
                  <a:extLst>
                    <a:ext uri="{9D8B030D-6E8A-4147-A177-3AD203B41FA5}">
                      <a16:colId xmlns:a16="http://schemas.microsoft.com/office/drawing/2014/main" val="1722809692"/>
                    </a:ext>
                  </a:extLst>
                </a:gridCol>
              </a:tblGrid>
              <a:tr h="962453"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rimanenze iniziali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rimanenze finali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6975226"/>
                  </a:ext>
                </a:extLst>
              </a:tr>
              <a:tr h="9624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Criterio Alfa (vecchio)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6255421"/>
                  </a:ext>
                </a:extLst>
              </a:tr>
              <a:tr h="9624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Criterio Beta (nuovo)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39696891"/>
                  </a:ext>
                </a:extLst>
              </a:tr>
              <a:tr h="1162124"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929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68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Tabella di riepilogo dei dati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078304"/>
              </p:ext>
            </p:extLst>
          </p:nvPr>
        </p:nvGraphicFramePr>
        <p:xfrm>
          <a:off x="865414" y="1004208"/>
          <a:ext cx="9451521" cy="4049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3716">
                  <a:extLst>
                    <a:ext uri="{9D8B030D-6E8A-4147-A177-3AD203B41FA5}">
                      <a16:colId xmlns:a16="http://schemas.microsoft.com/office/drawing/2014/main" val="2778783886"/>
                    </a:ext>
                  </a:extLst>
                </a:gridCol>
                <a:gridCol w="2631600">
                  <a:extLst>
                    <a:ext uri="{9D8B030D-6E8A-4147-A177-3AD203B41FA5}">
                      <a16:colId xmlns:a16="http://schemas.microsoft.com/office/drawing/2014/main" val="859020691"/>
                    </a:ext>
                  </a:extLst>
                </a:gridCol>
                <a:gridCol w="2335081">
                  <a:extLst>
                    <a:ext uri="{9D8B030D-6E8A-4147-A177-3AD203B41FA5}">
                      <a16:colId xmlns:a16="http://schemas.microsoft.com/office/drawing/2014/main" val="4132445066"/>
                    </a:ext>
                  </a:extLst>
                </a:gridCol>
                <a:gridCol w="1501124">
                  <a:extLst>
                    <a:ext uri="{9D8B030D-6E8A-4147-A177-3AD203B41FA5}">
                      <a16:colId xmlns:a16="http://schemas.microsoft.com/office/drawing/2014/main" val="1722809692"/>
                    </a:ext>
                  </a:extLst>
                </a:gridCol>
              </a:tblGrid>
              <a:tr h="962453"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rimanenze iniziali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rimanenze finali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6975226"/>
                  </a:ext>
                </a:extLst>
              </a:tr>
              <a:tr h="9624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Criterio Alfa (vecchio)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6255421"/>
                  </a:ext>
                </a:extLst>
              </a:tr>
              <a:tr h="9624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Criterio Beta (nuovo)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39696891"/>
                  </a:ext>
                </a:extLst>
              </a:tr>
              <a:tr h="1162124"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929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84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Tabella di riepilogo dei dati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708588"/>
              </p:ext>
            </p:extLst>
          </p:nvPr>
        </p:nvGraphicFramePr>
        <p:xfrm>
          <a:off x="865414" y="1004208"/>
          <a:ext cx="9451521" cy="4049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3716">
                  <a:extLst>
                    <a:ext uri="{9D8B030D-6E8A-4147-A177-3AD203B41FA5}">
                      <a16:colId xmlns:a16="http://schemas.microsoft.com/office/drawing/2014/main" val="2778783886"/>
                    </a:ext>
                  </a:extLst>
                </a:gridCol>
                <a:gridCol w="2631600">
                  <a:extLst>
                    <a:ext uri="{9D8B030D-6E8A-4147-A177-3AD203B41FA5}">
                      <a16:colId xmlns:a16="http://schemas.microsoft.com/office/drawing/2014/main" val="859020691"/>
                    </a:ext>
                  </a:extLst>
                </a:gridCol>
                <a:gridCol w="2335081">
                  <a:extLst>
                    <a:ext uri="{9D8B030D-6E8A-4147-A177-3AD203B41FA5}">
                      <a16:colId xmlns:a16="http://schemas.microsoft.com/office/drawing/2014/main" val="4132445066"/>
                    </a:ext>
                  </a:extLst>
                </a:gridCol>
                <a:gridCol w="1501124">
                  <a:extLst>
                    <a:ext uri="{9D8B030D-6E8A-4147-A177-3AD203B41FA5}">
                      <a16:colId xmlns:a16="http://schemas.microsoft.com/office/drawing/2014/main" val="1722809692"/>
                    </a:ext>
                  </a:extLst>
                </a:gridCol>
              </a:tblGrid>
              <a:tr h="962453"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rimanenze iniziali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rimanenze finali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Differenze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6975226"/>
                  </a:ext>
                </a:extLst>
              </a:tr>
              <a:tr h="9624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Criterio Alfa (vecchio)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6255421"/>
                  </a:ext>
                </a:extLst>
              </a:tr>
              <a:tr h="9624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sng" strike="noStrike" dirty="0">
                          <a:effectLst/>
                        </a:rPr>
                        <a:t>Criterio Beta (nuovo)</a:t>
                      </a:r>
                      <a:endParaRPr lang="it-IT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it-IT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39696891"/>
                  </a:ext>
                </a:extLst>
              </a:tr>
              <a:tr h="11621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Differenze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929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Scrittura di apertura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554665"/>
              </p:ext>
            </p:extLst>
          </p:nvPr>
        </p:nvGraphicFramePr>
        <p:xfrm>
          <a:off x="653144" y="1257298"/>
          <a:ext cx="10948305" cy="2326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622">
                  <a:extLst>
                    <a:ext uri="{9D8B030D-6E8A-4147-A177-3AD203B41FA5}">
                      <a16:colId xmlns:a16="http://schemas.microsoft.com/office/drawing/2014/main" val="1753972121"/>
                    </a:ext>
                  </a:extLst>
                </a:gridCol>
                <a:gridCol w="2163938">
                  <a:extLst>
                    <a:ext uri="{9D8B030D-6E8A-4147-A177-3AD203B41FA5}">
                      <a16:colId xmlns:a16="http://schemas.microsoft.com/office/drawing/2014/main" val="2652408621"/>
                    </a:ext>
                  </a:extLst>
                </a:gridCol>
                <a:gridCol w="2404375">
                  <a:extLst>
                    <a:ext uri="{9D8B030D-6E8A-4147-A177-3AD203B41FA5}">
                      <a16:colId xmlns:a16="http://schemas.microsoft.com/office/drawing/2014/main" val="3248935620"/>
                    </a:ext>
                  </a:extLst>
                </a:gridCol>
                <a:gridCol w="2007928">
                  <a:extLst>
                    <a:ext uri="{9D8B030D-6E8A-4147-A177-3AD203B41FA5}">
                      <a16:colId xmlns:a16="http://schemas.microsoft.com/office/drawing/2014/main" val="138957833"/>
                    </a:ext>
                  </a:extLst>
                </a:gridCol>
                <a:gridCol w="1910442">
                  <a:extLst>
                    <a:ext uri="{9D8B030D-6E8A-4147-A177-3AD203B41FA5}">
                      <a16:colId xmlns:a16="http://schemas.microsoft.com/office/drawing/2014/main" val="4284187605"/>
                    </a:ext>
                  </a:extLst>
                </a:gridCol>
              </a:tblGrid>
              <a:tr h="9912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smtClean="0">
                          <a:effectLst/>
                        </a:rPr>
                        <a:t>Si </a:t>
                      </a:r>
                      <a:r>
                        <a:rPr lang="it-IT" sz="2400" u="none" strike="noStrike" dirty="0">
                          <a:effectLst/>
                        </a:rPr>
                        <a:t>riaprono i conti all'1/1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Dare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Avere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0719094"/>
                  </a:ext>
                </a:extLst>
              </a:tr>
              <a:tr h="8059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variazione rimanenza prodotti (o rimanenze iniziali)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400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6064554"/>
                  </a:ext>
                </a:extLst>
              </a:tr>
              <a:tr h="5295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Prodotti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400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473685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653144" y="4061055"/>
            <a:ext cx="10308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Ma il valore iniziale delle rimanenze al primo gennaio deve essere adeguato al nuovo criterio di valutazione. 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3910694" y="5611976"/>
            <a:ext cx="3347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/>
              <a:t>Come si fa?</a:t>
            </a:r>
          </a:p>
        </p:txBody>
      </p:sp>
    </p:spTree>
    <p:extLst>
      <p:ext uri="{BB962C8B-B14F-4D97-AF65-F5344CB8AC3E}">
        <p14:creationId xmlns:p14="http://schemas.microsoft.com/office/powerpoint/2010/main" val="40966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6520</TotalTime>
  <Words>515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Tahoma</vt:lpstr>
      <vt:lpstr>Tunga</vt:lpstr>
      <vt:lpstr>Wingdings</vt:lpstr>
      <vt:lpstr>Angoli</vt:lpstr>
      <vt:lpstr>Presentazione standard di PowerPoint</vt:lpstr>
      <vt:lpstr>Ruolo e postulati del bilancio di esercizio</vt:lpstr>
      <vt:lpstr>I POSTULATI DI BILANCIO DELL’ ART. 2423 BIS </vt:lpstr>
      <vt:lpstr>I POSTULATI DEL BILANCIO DI ESERCIZIO SECONDO I PRINCIPI CONTABILI DELL’ OIC</vt:lpstr>
      <vt:lpstr>ESERCITAZIONE cambio DEi criteri di valutazione</vt:lpstr>
      <vt:lpstr>Tabella di riepilogo dei dati</vt:lpstr>
      <vt:lpstr>Tabella di riepilogo dei dati</vt:lpstr>
      <vt:lpstr>Tabella di riepilogo dei dati</vt:lpstr>
      <vt:lpstr>Scrittura di apertura</vt:lpstr>
      <vt:lpstr>Adeguamento valore rimanenze iniziali</vt:lpstr>
      <vt:lpstr>Adeguamento valore rimanenze iniziali</vt:lpstr>
      <vt:lpstr>Adeguamento valore rimanenze iniziali</vt:lpstr>
      <vt:lpstr>Scritture finali</vt:lpstr>
      <vt:lpstr>Voci nel bilancio finale</vt:lpstr>
      <vt:lpstr>NELLA NOTA INTEGRATIVA INDICATO TUTTO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Ruolo e postulati del bilancio di esercizio</dc:title>
  <dc:creator>master</dc:creator>
  <cp:lastModifiedBy>Raffaele</cp:lastModifiedBy>
  <cp:revision>94</cp:revision>
  <dcterms:created xsi:type="dcterms:W3CDTF">2019-01-18T11:04:03Z</dcterms:created>
  <dcterms:modified xsi:type="dcterms:W3CDTF">2023-03-10T11:17:36Z</dcterms:modified>
</cp:coreProperties>
</file>